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375" r:id="rId3"/>
    <p:sldId id="306" r:id="rId4"/>
    <p:sldId id="316" r:id="rId5"/>
    <p:sldId id="317" r:id="rId6"/>
    <p:sldId id="315" r:id="rId7"/>
    <p:sldId id="318" r:id="rId8"/>
    <p:sldId id="319" r:id="rId9"/>
    <p:sldId id="320" r:id="rId10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30066" y="294259"/>
            <a:ext cx="248386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6939" y="4969840"/>
            <a:ext cx="7310120" cy="94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8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7710" y="1995297"/>
            <a:ext cx="3285490" cy="422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5028" y="1949323"/>
            <a:ext cx="3496309" cy="429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493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37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003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84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3185" y="446658"/>
            <a:ext cx="643762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874" y="1790141"/>
            <a:ext cx="8096250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37" y="523442"/>
            <a:ext cx="3706906" cy="2119346"/>
          </a:xfrm>
          <a:prstGeom prst="rect">
            <a:avLst/>
          </a:prstGeom>
        </p:spPr>
        <p:txBody>
          <a:bodyPr vert="horz" wrap="square" lIns="0" tIns="12556" rIns="0" bIns="0" rtlCol="0">
            <a:spAutoFit/>
          </a:bodyPr>
          <a:lstStyle/>
          <a:p>
            <a:pPr marL="7793" marR="3464" algn="ctr">
              <a:lnSpc>
                <a:spcPts val="6095"/>
              </a:lnSpc>
              <a:spcBef>
                <a:spcPts val="99"/>
              </a:spcBef>
            </a:pPr>
            <a:r>
              <a:rPr spc="-3" dirty="0"/>
              <a:t>Advance  Electronic</a:t>
            </a:r>
            <a:r>
              <a:rPr spc="-48" dirty="0"/>
              <a:t> </a:t>
            </a:r>
            <a:r>
              <a:rPr spc="-3" dirty="0"/>
              <a:t>I</a:t>
            </a:r>
          </a:p>
          <a:p>
            <a:pPr algn="ctr">
              <a:spcBef>
                <a:spcPts val="290"/>
              </a:spcBef>
            </a:pPr>
            <a:r>
              <a:rPr sz="3273" b="0" spc="-3" dirty="0">
                <a:latin typeface="Courier New"/>
                <a:cs typeface="Courier New"/>
              </a:rPr>
              <a:t>THIRD</a:t>
            </a:r>
            <a:r>
              <a:rPr sz="3273" b="0" spc="-34" dirty="0">
                <a:latin typeface="Courier New"/>
                <a:cs typeface="Courier New"/>
              </a:rPr>
              <a:t> </a:t>
            </a:r>
            <a:r>
              <a:rPr sz="3273" b="0" spc="-3" dirty="0">
                <a:latin typeface="Courier New"/>
                <a:cs typeface="Courier New"/>
              </a:rPr>
              <a:t>YEAR</a:t>
            </a:r>
            <a:endParaRPr sz="3273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3952" y="4375092"/>
            <a:ext cx="64077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8743" y="4375092"/>
            <a:ext cx="73342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</a:t>
            </a:r>
            <a:r>
              <a:rPr sz="818" spc="17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9934" y="4109648"/>
            <a:ext cx="2486891" cy="514663"/>
          </a:xfrm>
          <a:prstGeom prst="rect">
            <a:avLst/>
          </a:prstGeom>
        </p:spPr>
        <p:txBody>
          <a:bodyPr vert="horz" wrap="square" lIns="0" tIns="70139" rIns="0" bIns="0" rtlCol="0">
            <a:spAutoFit/>
          </a:bodyPr>
          <a:lstStyle/>
          <a:p>
            <a:pPr marL="41563" defTabSz="623438">
              <a:spcBef>
                <a:spcPts val="552"/>
              </a:spcBef>
            </a:pPr>
            <a:r>
              <a:rPr sz="784" b="1" i="1" spc="109" dirty="0">
                <a:solidFill>
                  <a:prstClr val="black"/>
                </a:solidFill>
                <a:latin typeface="Times New Roman"/>
                <a:cs typeface="Times New Roman"/>
              </a:rPr>
              <a:t>Main</a:t>
            </a:r>
            <a:r>
              <a:rPr sz="784" b="1" i="1" spc="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784" b="1" i="1" spc="58" dirty="0">
                <a:solidFill>
                  <a:prstClr val="black"/>
                </a:solidFill>
                <a:latin typeface="Times New Roman"/>
                <a:cs typeface="Times New Roman"/>
              </a:rPr>
              <a:t>References:</a:t>
            </a:r>
            <a:endParaRPr sz="78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085" marR="3464" indent="-155859" defTabSz="623438">
              <a:lnSpc>
                <a:spcPts val="927"/>
              </a:lnSpc>
              <a:spcBef>
                <a:spcPts val="740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1- </a:t>
            </a:r>
            <a:r>
              <a:rPr sz="682" i="1" spc="99" dirty="0">
                <a:solidFill>
                  <a:prstClr val="black"/>
                </a:solidFill>
                <a:latin typeface="Times New Roman"/>
                <a:cs typeface="Times New Roman"/>
              </a:rPr>
              <a:t>Robert 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L.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Boylestad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72" dirty="0">
                <a:solidFill>
                  <a:prstClr val="black"/>
                </a:solidFill>
                <a:latin typeface="Times New Roman"/>
                <a:cs typeface="Times New Roman"/>
              </a:rPr>
              <a:t>Louis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Nashelsky</a:t>
            </a:r>
            <a:r>
              <a:rPr sz="818" spc="92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Circuit Theory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9934" y="4607849"/>
            <a:ext cx="1805853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2-</a:t>
            </a:r>
            <a:r>
              <a:rPr sz="920" spc="-443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682" i="1" spc="102" dirty="0">
                <a:solidFill>
                  <a:prstClr val="black"/>
                </a:solidFill>
                <a:latin typeface="Times New Roman"/>
                <a:cs typeface="Times New Roman"/>
              </a:rPr>
              <a:t>Thomas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 L.</a:t>
            </a:r>
            <a:r>
              <a:rPr sz="682" i="1" spc="5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682" i="1" spc="75" dirty="0">
                <a:solidFill>
                  <a:prstClr val="black"/>
                </a:solidFill>
                <a:latin typeface="Times New Roman"/>
                <a:cs typeface="Times New Roman"/>
              </a:rPr>
              <a:t>Floyd</a:t>
            </a:r>
            <a:r>
              <a:rPr sz="818" spc="75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1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 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3024" y="4621357"/>
            <a:ext cx="95293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Devices. CCV</a:t>
            </a:r>
            <a:r>
              <a:rPr sz="818" spc="-5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9934" y="4736696"/>
            <a:ext cx="4076267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3- </a:t>
            </a:r>
            <a:r>
              <a:rPr sz="682" i="1" spc="112" dirty="0">
                <a:solidFill>
                  <a:prstClr val="black"/>
                </a:solidFill>
                <a:latin typeface="Times New Roman"/>
                <a:cs typeface="Times New Roman"/>
              </a:rPr>
              <a:t>Adel </a:t>
            </a:r>
            <a:r>
              <a:rPr sz="682" i="1" spc="37" dirty="0">
                <a:solidFill>
                  <a:prstClr val="black"/>
                </a:solidFill>
                <a:latin typeface="Times New Roman"/>
                <a:cs typeface="Times New Roman"/>
              </a:rPr>
              <a:t>S.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Sedra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123" dirty="0">
                <a:solidFill>
                  <a:prstClr val="black"/>
                </a:solidFill>
                <a:latin typeface="Times New Roman"/>
                <a:cs typeface="Times New Roman"/>
              </a:rPr>
              <a:t>Kenneth </a:t>
            </a:r>
            <a:r>
              <a:rPr sz="682" i="1" spc="61" dirty="0">
                <a:solidFill>
                  <a:prstClr val="black"/>
                </a:solidFill>
                <a:latin typeface="Times New Roman"/>
                <a:cs typeface="Times New Roman"/>
              </a:rPr>
              <a:t>Carless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Smith</a:t>
            </a:r>
            <a:r>
              <a:rPr sz="818" spc="89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33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Microelectronic circuits 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1192" y="3466165"/>
            <a:ext cx="1349952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  <a:tabLst>
                <a:tab pos="748991" algn="l"/>
              </a:tabLst>
            </a:pPr>
            <a:r>
              <a:rPr sz="1227" b="1" i="1" spc="-27" dirty="0">
                <a:solidFill>
                  <a:prstClr val="black"/>
                </a:solidFill>
                <a:latin typeface="Arial"/>
                <a:cs typeface="Arial"/>
              </a:rPr>
              <a:t>Lecturer:	</a:t>
            </a:r>
            <a:r>
              <a:rPr sz="1227" b="1" i="1" spc="-136" dirty="0">
                <a:solidFill>
                  <a:prstClr val="black"/>
                </a:solidFill>
                <a:latin typeface="Arial"/>
                <a:cs typeface="Arial"/>
              </a:rPr>
              <a:t>Abbas</a:t>
            </a:r>
            <a:r>
              <a:rPr sz="1227" b="1" i="1" spc="1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27" b="1" i="1" spc="-99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6564" y="3466165"/>
            <a:ext cx="486208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227" b="1" i="1" spc="-184" dirty="0">
                <a:solidFill>
                  <a:prstClr val="black"/>
                </a:solidFill>
                <a:latin typeface="Arial"/>
                <a:cs typeface="Arial"/>
              </a:rPr>
              <a:t>Hameed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7933" y="1828800"/>
            <a:ext cx="7798562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8800" u="none" spc="-135" dirty="0">
                <a:solidFill>
                  <a:srgbClr val="FFFF00"/>
                </a:solidFill>
                <a:latin typeface="Times New Roman"/>
                <a:cs typeface="Times New Roman"/>
              </a:rPr>
              <a:t>OPERATIOAL AMPLIFIER</a:t>
            </a:r>
            <a:endParaRPr sz="8800" u="none" spc="-135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F5993-031C-4C9D-96A5-E932F8BF7EE2}"/>
              </a:ext>
            </a:extLst>
          </p:cNvPr>
          <p:cNvSpPr txBox="1"/>
          <p:nvPr/>
        </p:nvSpPr>
        <p:spPr>
          <a:xfrm>
            <a:off x="733865" y="914400"/>
            <a:ext cx="3505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Chapter Three    </a:t>
            </a:r>
            <a:r>
              <a:rPr lang="en-US" sz="3600" dirty="0" err="1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Lect</a:t>
            </a:r>
            <a:r>
              <a:rPr lang="en-US" sz="36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10</a:t>
            </a:r>
            <a:endParaRPr lang="ar-IQ" sz="36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068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993011-88E3-4A42-B023-361B6C829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8077200" cy="507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6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B30532-9767-4B3A-ADB3-73EA441AB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712" y="838200"/>
            <a:ext cx="4562475" cy="2657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8F4C2B-78C0-45F9-BEDA-3C04E6D35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25" y="3495675"/>
            <a:ext cx="8416362" cy="28570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D536AC-CF89-471E-A4C4-7D610DAEF6C9}"/>
              </a:ext>
            </a:extLst>
          </p:cNvPr>
          <p:cNvSpPr/>
          <p:nvPr/>
        </p:nvSpPr>
        <p:spPr>
          <a:xfrm>
            <a:off x="500746" y="1143000"/>
            <a:ext cx="36800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trayhornMT-ExtraBold"/>
              </a:rPr>
              <a:t>Why Use Negative</a:t>
            </a:r>
          </a:p>
          <a:p>
            <a:r>
              <a:rPr lang="en-US" sz="3600" b="1" dirty="0">
                <a:solidFill>
                  <a:schemeClr val="bg1"/>
                </a:solidFill>
                <a:latin typeface="StrayhornMT-ExtraBold"/>
              </a:rPr>
              <a:t> Feedback?</a:t>
            </a:r>
            <a:endParaRPr lang="ar-IQ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1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2C997E-4F1B-4696-BB80-0E2451AA5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04685"/>
            <a:ext cx="7162800" cy="29291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6476BD2-A5A9-4D18-BB76-16202FC7070D}"/>
              </a:ext>
            </a:extLst>
          </p:cNvPr>
          <p:cNvSpPr/>
          <p:nvPr/>
        </p:nvSpPr>
        <p:spPr>
          <a:xfrm>
            <a:off x="1124243" y="219910"/>
            <a:ext cx="4091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StrayhornMT-ExtraBold"/>
              </a:rPr>
              <a:t>Noninverting Amplifier</a:t>
            </a:r>
            <a:endParaRPr lang="ar-IQ" sz="32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9F48C-7E33-4651-B726-7CF198272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169" y="3733800"/>
            <a:ext cx="714404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9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C5B472-C9C9-4B21-B377-A0857C80A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7619"/>
            <a:ext cx="7772400" cy="622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9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55ADBE-9B22-4EEA-8B61-CB64C6DEA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50170"/>
            <a:ext cx="6538913" cy="51576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2730E3-7E2B-417E-9350-AC806C3482EB}"/>
              </a:ext>
            </a:extLst>
          </p:cNvPr>
          <p:cNvSpPr/>
          <p:nvPr/>
        </p:nvSpPr>
        <p:spPr>
          <a:xfrm>
            <a:off x="1124243" y="230226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StrayhornMT-ExtraBold"/>
              </a:rPr>
              <a:t>Inverting Amplifier</a:t>
            </a:r>
            <a:endParaRPr lang="ar-IQ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4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469F4E-3030-4004-B296-0DE6ABE0D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47700"/>
            <a:ext cx="8382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1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2876</TotalTime>
  <Words>69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BatangChe</vt:lpstr>
      <vt:lpstr>Arial</vt:lpstr>
      <vt:lpstr>Calibri</vt:lpstr>
      <vt:lpstr>Courier New</vt:lpstr>
      <vt:lpstr>StrayhornMT-ExtraBold</vt:lpstr>
      <vt:lpstr>Times New Roman</vt:lpstr>
      <vt:lpstr>Office Theme</vt:lpstr>
      <vt:lpstr>1_Office Theme</vt:lpstr>
      <vt:lpstr>Advance  Electronic I THIRD YEAR</vt:lpstr>
      <vt:lpstr>OPERATIOAL AMPLIFIER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</dc:title>
  <dc:creator>abbasw</dc:creator>
  <cp:lastModifiedBy>abbasw</cp:lastModifiedBy>
  <cp:revision>73</cp:revision>
  <dcterms:created xsi:type="dcterms:W3CDTF">2017-10-15T11:51:09Z</dcterms:created>
  <dcterms:modified xsi:type="dcterms:W3CDTF">2018-11-11T15:55:21Z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2017-10-15T00:00:00Z</vt:filetime>
  </property>
</Properties>
</file>