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sldIdLst>
    <p:sldId id="375" r:id="rId3"/>
    <p:sldId id="306" r:id="rId4"/>
    <p:sldId id="316" r:id="rId5"/>
    <p:sldId id="317" r:id="rId6"/>
    <p:sldId id="315" r:id="rId7"/>
    <p:sldId id="318" r:id="rId8"/>
    <p:sldId id="319" r:id="rId9"/>
    <p:sldId id="320" r:id="rId10"/>
  </p:sldIdLst>
  <p:sldSz cx="9144000" cy="6858000" type="screen4x3"/>
  <p:notesSz cx="9144000" cy="6858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30066" y="294259"/>
            <a:ext cx="2483866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16939" y="4969840"/>
            <a:ext cx="7310120" cy="941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182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 u="heavy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 u="heavy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7710" y="1995297"/>
            <a:ext cx="3285490" cy="4227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5028" y="1949323"/>
            <a:ext cx="3496309" cy="429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F1F1F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 u="heavy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493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3601" y="767714"/>
            <a:ext cx="5436795" cy="755463"/>
          </a:xfrm>
        </p:spPr>
        <p:txBody>
          <a:bodyPr lIns="0" tIns="0" rIns="0" bIns="0"/>
          <a:lstStyle>
            <a:lvl1pPr>
              <a:defRPr sz="4909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937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3601" y="767714"/>
            <a:ext cx="5436795" cy="755463"/>
          </a:xfrm>
        </p:spPr>
        <p:txBody>
          <a:bodyPr lIns="0" tIns="0" rIns="0" bIns="0"/>
          <a:lstStyle>
            <a:lvl1pPr>
              <a:defRPr sz="4909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0033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3601" y="767714"/>
            <a:ext cx="5436795" cy="755463"/>
          </a:xfrm>
        </p:spPr>
        <p:txBody>
          <a:bodyPr lIns="0" tIns="0" rIns="0" bIns="0"/>
          <a:lstStyle>
            <a:lvl1pPr>
              <a:defRPr sz="4909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844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53185" y="446658"/>
            <a:ext cx="643762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 u="heavy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3874" y="1790141"/>
            <a:ext cx="8096250" cy="38677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3601" y="767714"/>
            <a:ext cx="5436795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503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6137" y="523442"/>
            <a:ext cx="3706906" cy="2119346"/>
          </a:xfrm>
          <a:prstGeom prst="rect">
            <a:avLst/>
          </a:prstGeom>
        </p:spPr>
        <p:txBody>
          <a:bodyPr vert="horz" wrap="square" lIns="0" tIns="12556" rIns="0" bIns="0" rtlCol="0">
            <a:spAutoFit/>
          </a:bodyPr>
          <a:lstStyle/>
          <a:p>
            <a:pPr marL="7793" marR="3464" algn="ctr">
              <a:lnSpc>
                <a:spcPts val="6095"/>
              </a:lnSpc>
              <a:spcBef>
                <a:spcPts val="99"/>
              </a:spcBef>
            </a:pPr>
            <a:r>
              <a:rPr spc="-3" dirty="0"/>
              <a:t>Advance  Electronic</a:t>
            </a:r>
            <a:r>
              <a:rPr spc="-48" dirty="0"/>
              <a:t> </a:t>
            </a:r>
            <a:r>
              <a:rPr spc="-3" dirty="0"/>
              <a:t>I</a:t>
            </a:r>
          </a:p>
          <a:p>
            <a:pPr algn="ctr">
              <a:spcBef>
                <a:spcPts val="290"/>
              </a:spcBef>
            </a:pPr>
            <a:r>
              <a:rPr sz="3273" b="0" spc="-3" dirty="0">
                <a:latin typeface="Courier New"/>
                <a:cs typeface="Courier New"/>
              </a:rPr>
              <a:t>THIRD</a:t>
            </a:r>
            <a:r>
              <a:rPr sz="3273" b="0" spc="-34" dirty="0">
                <a:latin typeface="Courier New"/>
                <a:cs typeface="Courier New"/>
              </a:rPr>
              <a:t> </a:t>
            </a:r>
            <a:r>
              <a:rPr sz="3273" b="0" spc="-3" dirty="0">
                <a:latin typeface="Courier New"/>
                <a:cs typeface="Courier New"/>
              </a:rPr>
              <a:t>YEAR</a:t>
            </a:r>
            <a:endParaRPr sz="3273" dirty="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13952" y="4375092"/>
            <a:ext cx="640773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Electronic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28743" y="4375092"/>
            <a:ext cx="733425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Devices</a:t>
            </a:r>
            <a:r>
              <a:rPr sz="818" spc="17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and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9934" y="4109648"/>
            <a:ext cx="2486891" cy="514663"/>
          </a:xfrm>
          <a:prstGeom prst="rect">
            <a:avLst/>
          </a:prstGeom>
        </p:spPr>
        <p:txBody>
          <a:bodyPr vert="horz" wrap="square" lIns="0" tIns="70139" rIns="0" bIns="0" rtlCol="0">
            <a:spAutoFit/>
          </a:bodyPr>
          <a:lstStyle/>
          <a:p>
            <a:pPr marL="41563" defTabSz="623438">
              <a:spcBef>
                <a:spcPts val="552"/>
              </a:spcBef>
            </a:pPr>
            <a:r>
              <a:rPr sz="784" b="1" i="1" spc="109" dirty="0">
                <a:solidFill>
                  <a:prstClr val="black"/>
                </a:solidFill>
                <a:latin typeface="Times New Roman"/>
                <a:cs typeface="Times New Roman"/>
              </a:rPr>
              <a:t>Main</a:t>
            </a:r>
            <a:r>
              <a:rPr sz="784" b="1" i="1" spc="4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784" b="1" i="1" spc="58" dirty="0">
                <a:solidFill>
                  <a:prstClr val="black"/>
                </a:solidFill>
                <a:latin typeface="Times New Roman"/>
                <a:cs typeface="Times New Roman"/>
              </a:rPr>
              <a:t>References:</a:t>
            </a:r>
            <a:endParaRPr sz="784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64085" marR="3464" indent="-155859" defTabSz="623438">
              <a:lnSpc>
                <a:spcPts val="927"/>
              </a:lnSpc>
              <a:spcBef>
                <a:spcPts val="740"/>
              </a:spcBef>
            </a:pPr>
            <a:r>
              <a:rPr sz="920" dirty="0">
                <a:solidFill>
                  <a:prstClr val="black"/>
                </a:solidFill>
                <a:latin typeface="Courier New"/>
                <a:cs typeface="Courier New"/>
              </a:rPr>
              <a:t>1- </a:t>
            </a:r>
            <a:r>
              <a:rPr sz="682" i="1" spc="99" dirty="0">
                <a:solidFill>
                  <a:prstClr val="black"/>
                </a:solidFill>
                <a:latin typeface="Times New Roman"/>
                <a:cs typeface="Times New Roman"/>
              </a:rPr>
              <a:t>Robert </a:t>
            </a:r>
            <a:r>
              <a:rPr sz="682" i="1" spc="48" dirty="0">
                <a:solidFill>
                  <a:prstClr val="black"/>
                </a:solidFill>
                <a:latin typeface="Times New Roman"/>
                <a:cs typeface="Times New Roman"/>
              </a:rPr>
              <a:t>L. </a:t>
            </a:r>
            <a:r>
              <a:rPr sz="682" i="1" spc="89" dirty="0">
                <a:solidFill>
                  <a:prstClr val="black"/>
                </a:solidFill>
                <a:latin typeface="Times New Roman"/>
                <a:cs typeface="Times New Roman"/>
              </a:rPr>
              <a:t>Boylestad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and </a:t>
            </a:r>
            <a:r>
              <a:rPr sz="682" i="1" spc="72" dirty="0">
                <a:solidFill>
                  <a:prstClr val="black"/>
                </a:solidFill>
                <a:latin typeface="Times New Roman"/>
                <a:cs typeface="Times New Roman"/>
              </a:rPr>
              <a:t>Louis </a:t>
            </a:r>
            <a:r>
              <a:rPr sz="682" i="1" spc="92" dirty="0">
                <a:solidFill>
                  <a:prstClr val="black"/>
                </a:solidFill>
                <a:latin typeface="Times New Roman"/>
                <a:cs typeface="Times New Roman"/>
              </a:rPr>
              <a:t>Nashelsky</a:t>
            </a:r>
            <a:r>
              <a:rPr sz="818" spc="92" dirty="0">
                <a:solidFill>
                  <a:prstClr val="black"/>
                </a:solidFill>
                <a:latin typeface="Courier New"/>
                <a:cs typeface="Courier New"/>
              </a:rPr>
              <a:t>,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“ 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Circuit Theory</a:t>
            </a:r>
            <a:r>
              <a:rPr sz="818" spc="-10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“.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59934" y="4607849"/>
            <a:ext cx="1805853" cy="150758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8659" defTabSz="623438">
              <a:spcBef>
                <a:spcPts val="72"/>
              </a:spcBef>
            </a:pPr>
            <a:r>
              <a:rPr sz="920" dirty="0">
                <a:solidFill>
                  <a:prstClr val="black"/>
                </a:solidFill>
                <a:latin typeface="Courier New"/>
                <a:cs typeface="Courier New"/>
              </a:rPr>
              <a:t>2-</a:t>
            </a:r>
            <a:r>
              <a:rPr sz="920" spc="-443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682" i="1" spc="102" dirty="0">
                <a:solidFill>
                  <a:prstClr val="black"/>
                </a:solidFill>
                <a:latin typeface="Times New Roman"/>
                <a:cs typeface="Times New Roman"/>
              </a:rPr>
              <a:t>Thomas</a:t>
            </a:r>
            <a:r>
              <a:rPr sz="682" i="1" spc="48" dirty="0">
                <a:solidFill>
                  <a:prstClr val="black"/>
                </a:solidFill>
                <a:latin typeface="Times New Roman"/>
                <a:cs typeface="Times New Roman"/>
              </a:rPr>
              <a:t> L.</a:t>
            </a:r>
            <a:r>
              <a:rPr sz="682" i="1" spc="5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682" i="1" spc="75" dirty="0">
                <a:solidFill>
                  <a:prstClr val="black"/>
                </a:solidFill>
                <a:latin typeface="Times New Roman"/>
                <a:cs typeface="Times New Roman"/>
              </a:rPr>
              <a:t>Floyd</a:t>
            </a:r>
            <a:r>
              <a:rPr sz="818" spc="75" dirty="0">
                <a:solidFill>
                  <a:prstClr val="black"/>
                </a:solidFill>
                <a:latin typeface="Courier New"/>
                <a:cs typeface="Courier New"/>
              </a:rPr>
              <a:t>,</a:t>
            </a:r>
            <a:r>
              <a:rPr sz="818" spc="-14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“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 Electronic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73024" y="4621357"/>
            <a:ext cx="952933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Devices. CCV</a:t>
            </a:r>
            <a:r>
              <a:rPr sz="818" spc="-58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“.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59934" y="4736696"/>
            <a:ext cx="4076267" cy="150758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8659" defTabSz="623438">
              <a:spcBef>
                <a:spcPts val="72"/>
              </a:spcBef>
            </a:pPr>
            <a:r>
              <a:rPr sz="920" dirty="0">
                <a:solidFill>
                  <a:prstClr val="black"/>
                </a:solidFill>
                <a:latin typeface="Courier New"/>
                <a:cs typeface="Courier New"/>
              </a:rPr>
              <a:t>3- </a:t>
            </a:r>
            <a:r>
              <a:rPr sz="682" i="1" spc="112" dirty="0">
                <a:solidFill>
                  <a:prstClr val="black"/>
                </a:solidFill>
                <a:latin typeface="Times New Roman"/>
                <a:cs typeface="Times New Roman"/>
              </a:rPr>
              <a:t>Adel </a:t>
            </a:r>
            <a:r>
              <a:rPr sz="682" i="1" spc="37" dirty="0">
                <a:solidFill>
                  <a:prstClr val="black"/>
                </a:solidFill>
                <a:latin typeface="Times New Roman"/>
                <a:cs typeface="Times New Roman"/>
              </a:rPr>
              <a:t>S. </a:t>
            </a:r>
            <a:r>
              <a:rPr sz="682" i="1" spc="92" dirty="0">
                <a:solidFill>
                  <a:prstClr val="black"/>
                </a:solidFill>
                <a:latin typeface="Times New Roman"/>
                <a:cs typeface="Times New Roman"/>
              </a:rPr>
              <a:t>Sedra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and </a:t>
            </a:r>
            <a:r>
              <a:rPr sz="682" i="1" spc="123" dirty="0">
                <a:solidFill>
                  <a:prstClr val="black"/>
                </a:solidFill>
                <a:latin typeface="Times New Roman"/>
                <a:cs typeface="Times New Roman"/>
              </a:rPr>
              <a:t>Kenneth </a:t>
            </a:r>
            <a:r>
              <a:rPr sz="682" i="1" spc="61" dirty="0">
                <a:solidFill>
                  <a:prstClr val="black"/>
                </a:solidFill>
                <a:latin typeface="Times New Roman"/>
                <a:cs typeface="Times New Roman"/>
              </a:rPr>
              <a:t>Carless </a:t>
            </a:r>
            <a:r>
              <a:rPr sz="682" i="1" spc="89" dirty="0">
                <a:solidFill>
                  <a:prstClr val="black"/>
                </a:solidFill>
                <a:latin typeface="Times New Roman"/>
                <a:cs typeface="Times New Roman"/>
              </a:rPr>
              <a:t>Smith</a:t>
            </a:r>
            <a:r>
              <a:rPr sz="818" spc="89" dirty="0">
                <a:solidFill>
                  <a:prstClr val="black"/>
                </a:solidFill>
                <a:latin typeface="Courier New"/>
                <a:cs typeface="Courier New"/>
              </a:rPr>
              <a:t>,</a:t>
            </a:r>
            <a:r>
              <a:rPr sz="818" spc="-33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“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Microelectronic circuits “.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21192" y="3466165"/>
            <a:ext cx="1349952" cy="19757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  <a:tabLst>
                <a:tab pos="748991" algn="l"/>
              </a:tabLst>
            </a:pPr>
            <a:r>
              <a:rPr sz="1227" b="1" i="1" spc="-27" dirty="0">
                <a:solidFill>
                  <a:prstClr val="black"/>
                </a:solidFill>
                <a:latin typeface="Arial"/>
                <a:cs typeface="Arial"/>
              </a:rPr>
              <a:t>Lecturer:	</a:t>
            </a:r>
            <a:r>
              <a:rPr sz="1227" b="1" i="1" spc="-136" dirty="0">
                <a:solidFill>
                  <a:prstClr val="black"/>
                </a:solidFill>
                <a:latin typeface="Arial"/>
                <a:cs typeface="Arial"/>
              </a:rPr>
              <a:t>Abbas</a:t>
            </a:r>
            <a:r>
              <a:rPr sz="1227" b="1" i="1" spc="17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227" b="1" i="1" spc="-99" dirty="0">
                <a:solidFill>
                  <a:prstClr val="black"/>
                </a:solidFill>
                <a:latin typeface="Arial"/>
                <a:cs typeface="Arial"/>
              </a:rPr>
              <a:t>S.</a:t>
            </a:r>
            <a:endParaRPr sz="122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66564" y="3466165"/>
            <a:ext cx="486208" cy="19757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1227" b="1" i="1" spc="-184" dirty="0">
                <a:solidFill>
                  <a:prstClr val="black"/>
                </a:solidFill>
                <a:latin typeface="Arial"/>
                <a:cs typeface="Arial"/>
              </a:rPr>
              <a:t>Hameed</a:t>
            </a:r>
            <a:endParaRPr sz="1227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7933" y="1828800"/>
            <a:ext cx="7798562" cy="27212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8800" u="none" spc="-135" dirty="0">
                <a:solidFill>
                  <a:srgbClr val="FFFF00"/>
                </a:solidFill>
                <a:latin typeface="Times New Roman"/>
                <a:cs typeface="Times New Roman"/>
              </a:rPr>
              <a:t>OPERATIOAL AMPLIFIER</a:t>
            </a:r>
            <a:endParaRPr sz="8800" u="none" spc="-135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6F5993-031C-4C9D-96A5-E932F8BF7EE2}"/>
              </a:ext>
            </a:extLst>
          </p:cNvPr>
          <p:cNvSpPr txBox="1"/>
          <p:nvPr/>
        </p:nvSpPr>
        <p:spPr>
          <a:xfrm>
            <a:off x="733865" y="914400"/>
            <a:ext cx="35052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Chapter Three    </a:t>
            </a:r>
            <a:r>
              <a:rPr lang="en-US" sz="3600" dirty="0" err="1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Lect</a:t>
            </a:r>
            <a:r>
              <a:rPr lang="en-US" sz="36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 10</a:t>
            </a:r>
            <a:endParaRPr lang="ar-IQ" sz="3600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70688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F993011-88E3-4A42-B023-361B6C829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533400"/>
            <a:ext cx="8077200" cy="507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065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AB30532-9767-4B3A-ADB3-73EA441ABD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712" y="838200"/>
            <a:ext cx="4562475" cy="26574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B8F4C2B-78C0-45F9-BEDA-3C04E6D358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825" y="3495675"/>
            <a:ext cx="8416362" cy="285706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AD536AC-CF89-471E-A4C4-7D610DAEF6C9}"/>
              </a:ext>
            </a:extLst>
          </p:cNvPr>
          <p:cNvSpPr/>
          <p:nvPr/>
        </p:nvSpPr>
        <p:spPr>
          <a:xfrm>
            <a:off x="500746" y="1143000"/>
            <a:ext cx="368004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StrayhornMT-ExtraBold"/>
              </a:rPr>
              <a:t>Why Use Negative</a:t>
            </a:r>
          </a:p>
          <a:p>
            <a:r>
              <a:rPr lang="en-US" sz="3600" b="1" dirty="0">
                <a:solidFill>
                  <a:schemeClr val="bg1"/>
                </a:solidFill>
                <a:latin typeface="StrayhornMT-ExtraBold"/>
              </a:rPr>
              <a:t> Feedback?</a:t>
            </a:r>
            <a:endParaRPr lang="ar-IQ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614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62C997E-4F1B-4696-BB80-0E2451AA5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804685"/>
            <a:ext cx="7162800" cy="29291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6476BD2-A5A9-4D18-BB76-16202FC7070D}"/>
              </a:ext>
            </a:extLst>
          </p:cNvPr>
          <p:cNvSpPr/>
          <p:nvPr/>
        </p:nvSpPr>
        <p:spPr>
          <a:xfrm>
            <a:off x="1124243" y="219910"/>
            <a:ext cx="40911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StrayhornMT-ExtraBold"/>
              </a:rPr>
              <a:t>Noninverting Amplifier</a:t>
            </a:r>
            <a:endParaRPr lang="ar-IQ" sz="32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49F48C-7E33-4651-B726-7CF198272C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8169" y="3733800"/>
            <a:ext cx="7144043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595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AC5B472-C9C9-4B21-B377-A0857C80A8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17619"/>
            <a:ext cx="7772400" cy="6222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096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455ADBE-9B22-4EEA-8B61-CB64C6DEA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850170"/>
            <a:ext cx="6538913" cy="515765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A2730E3-7E2B-417E-9350-AC806C3482EB}"/>
              </a:ext>
            </a:extLst>
          </p:cNvPr>
          <p:cNvSpPr/>
          <p:nvPr/>
        </p:nvSpPr>
        <p:spPr>
          <a:xfrm>
            <a:off x="1124243" y="230226"/>
            <a:ext cx="4038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StrayhornMT-ExtraBold"/>
              </a:rPr>
              <a:t>Inverting Amplifier</a:t>
            </a:r>
            <a:endParaRPr lang="ar-IQ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648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B469F4E-3030-4004-B296-0DE6ABE0D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647700"/>
            <a:ext cx="8382000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317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2876</TotalTime>
  <Words>69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BatangChe</vt:lpstr>
      <vt:lpstr>Arial</vt:lpstr>
      <vt:lpstr>Calibri</vt:lpstr>
      <vt:lpstr>Courier New</vt:lpstr>
      <vt:lpstr>StrayhornMT-ExtraBold</vt:lpstr>
      <vt:lpstr>Times New Roman</vt:lpstr>
      <vt:lpstr>Office Theme</vt:lpstr>
      <vt:lpstr>1_Office Theme</vt:lpstr>
      <vt:lpstr>Advance  Electronic I THIRD YEAR</vt:lpstr>
      <vt:lpstr>OPERATIOAL AMPLIFIER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WiMAX</dc:title>
  <dc:creator>abbasw</dc:creator>
  <cp:lastModifiedBy>abbasw</cp:lastModifiedBy>
  <cp:revision>73</cp:revision>
  <dcterms:created xsi:type="dcterms:W3CDTF">2017-10-15T11:51:09Z</dcterms:created>
  <dcterms:modified xsi:type="dcterms:W3CDTF">2018-11-11T15:55:21Z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2014-06-11T00:00:00Z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2017-10-15T00:00:00Z</vt:filetime>
  </property>
</Properties>
</file>